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76"/>
  </p:notesMasterIdLst>
  <p:handoutMasterIdLst>
    <p:handoutMasterId r:id="rId77"/>
  </p:handoutMasterIdLst>
  <p:sldIdLst>
    <p:sldId id="1553" r:id="rId5"/>
    <p:sldId id="1580" r:id="rId6"/>
    <p:sldId id="1581" r:id="rId7"/>
    <p:sldId id="1582" r:id="rId8"/>
    <p:sldId id="1583" r:id="rId9"/>
    <p:sldId id="1584" r:id="rId10"/>
    <p:sldId id="1586" r:id="rId11"/>
    <p:sldId id="1587" r:id="rId12"/>
    <p:sldId id="1585" r:id="rId13"/>
    <p:sldId id="1590" r:id="rId14"/>
    <p:sldId id="1591" r:id="rId15"/>
    <p:sldId id="1593" r:id="rId16"/>
    <p:sldId id="1595" r:id="rId17"/>
    <p:sldId id="1594" r:id="rId18"/>
    <p:sldId id="1592" r:id="rId19"/>
    <p:sldId id="1571" r:id="rId20"/>
    <p:sldId id="1596" r:id="rId21"/>
    <p:sldId id="1597" r:id="rId22"/>
    <p:sldId id="1599" r:id="rId23"/>
    <p:sldId id="1600" r:id="rId24"/>
    <p:sldId id="1601" r:id="rId25"/>
    <p:sldId id="1602" r:id="rId26"/>
    <p:sldId id="1603" r:id="rId27"/>
    <p:sldId id="1604" r:id="rId28"/>
    <p:sldId id="1605" r:id="rId29"/>
    <p:sldId id="1606" r:id="rId30"/>
    <p:sldId id="1607" r:id="rId31"/>
    <p:sldId id="1608" r:id="rId32"/>
    <p:sldId id="1609" r:id="rId33"/>
    <p:sldId id="1610" r:id="rId34"/>
    <p:sldId id="1611" r:id="rId35"/>
    <p:sldId id="1612" r:id="rId36"/>
    <p:sldId id="1613" r:id="rId37"/>
    <p:sldId id="1614" r:id="rId38"/>
    <p:sldId id="1576" r:id="rId39"/>
    <p:sldId id="1617" r:id="rId40"/>
    <p:sldId id="1577" r:id="rId41"/>
    <p:sldId id="1618" r:id="rId42"/>
    <p:sldId id="1619" r:id="rId43"/>
    <p:sldId id="1620" r:id="rId44"/>
    <p:sldId id="1621" r:id="rId45"/>
    <p:sldId id="1622" r:id="rId46"/>
    <p:sldId id="1623" r:id="rId47"/>
    <p:sldId id="1624" r:id="rId48"/>
    <p:sldId id="1626" r:id="rId49"/>
    <p:sldId id="1629" r:id="rId50"/>
    <p:sldId id="1588" r:id="rId51"/>
    <p:sldId id="1630" r:id="rId52"/>
    <p:sldId id="1631" r:id="rId53"/>
    <p:sldId id="1632" r:id="rId54"/>
    <p:sldId id="1633" r:id="rId55"/>
    <p:sldId id="1634" r:id="rId56"/>
    <p:sldId id="1635" r:id="rId57"/>
    <p:sldId id="1636" r:id="rId58"/>
    <p:sldId id="1638" r:id="rId59"/>
    <p:sldId id="1637" r:id="rId60"/>
    <p:sldId id="1639" r:id="rId61"/>
    <p:sldId id="1640" r:id="rId62"/>
    <p:sldId id="1641" r:id="rId63"/>
    <p:sldId id="1642" r:id="rId64"/>
    <p:sldId id="1643" r:id="rId65"/>
    <p:sldId id="1644" r:id="rId66"/>
    <p:sldId id="1647" r:id="rId67"/>
    <p:sldId id="1651" r:id="rId68"/>
    <p:sldId id="1656" r:id="rId69"/>
    <p:sldId id="1657" r:id="rId70"/>
    <p:sldId id="1649" r:id="rId71"/>
    <p:sldId id="1650" r:id="rId72"/>
    <p:sldId id="1658" r:id="rId73"/>
    <p:sldId id="1457" r:id="rId74"/>
    <p:sldId id="1659" r:id="rId7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chine Learning, Analytics &amp; Data Science Conference Template" id="{A073DAE3-B461-442F-A3D3-6642BD875E45}">
          <p14:sldIdLst>
            <p14:sldId id="1553"/>
            <p14:sldId id="1580"/>
            <p14:sldId id="1581"/>
            <p14:sldId id="1582"/>
            <p14:sldId id="1583"/>
            <p14:sldId id="1584"/>
            <p14:sldId id="1586"/>
            <p14:sldId id="1587"/>
            <p14:sldId id="1585"/>
            <p14:sldId id="1590"/>
            <p14:sldId id="1591"/>
            <p14:sldId id="1593"/>
            <p14:sldId id="1595"/>
            <p14:sldId id="1594"/>
            <p14:sldId id="1592"/>
            <p14:sldId id="1571"/>
            <p14:sldId id="1596"/>
            <p14:sldId id="1597"/>
            <p14:sldId id="1599"/>
            <p14:sldId id="1600"/>
            <p14:sldId id="1601"/>
            <p14:sldId id="1602"/>
            <p14:sldId id="1603"/>
            <p14:sldId id="1604"/>
            <p14:sldId id="1605"/>
            <p14:sldId id="1606"/>
            <p14:sldId id="1607"/>
            <p14:sldId id="1608"/>
            <p14:sldId id="1609"/>
            <p14:sldId id="1610"/>
            <p14:sldId id="1611"/>
            <p14:sldId id="1612"/>
            <p14:sldId id="1613"/>
            <p14:sldId id="1614"/>
            <p14:sldId id="1576"/>
            <p14:sldId id="1617"/>
            <p14:sldId id="1577"/>
            <p14:sldId id="1618"/>
            <p14:sldId id="1619"/>
            <p14:sldId id="1620"/>
            <p14:sldId id="1621"/>
            <p14:sldId id="1622"/>
            <p14:sldId id="1623"/>
            <p14:sldId id="1624"/>
            <p14:sldId id="1626"/>
            <p14:sldId id="1629"/>
            <p14:sldId id="1588"/>
            <p14:sldId id="1630"/>
            <p14:sldId id="1631"/>
            <p14:sldId id="1632"/>
            <p14:sldId id="1633"/>
            <p14:sldId id="1634"/>
            <p14:sldId id="1635"/>
            <p14:sldId id="1636"/>
            <p14:sldId id="1638"/>
            <p14:sldId id="1637"/>
            <p14:sldId id="1639"/>
            <p14:sldId id="1640"/>
            <p14:sldId id="1641"/>
            <p14:sldId id="1642"/>
            <p14:sldId id="1643"/>
            <p14:sldId id="1644"/>
            <p14:sldId id="1647"/>
            <p14:sldId id="1651"/>
            <p14:sldId id="1656"/>
            <p14:sldId id="1657"/>
            <p14:sldId id="1649"/>
            <p14:sldId id="1650"/>
            <p14:sldId id="1658"/>
            <p14:sldId id="1457"/>
            <p14:sldId id="16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50"/>
    <a:srgbClr val="000000"/>
    <a:srgbClr val="1209C5"/>
    <a:srgbClr val="00188F"/>
    <a:srgbClr val="FFFFFF"/>
    <a:srgbClr val="00B0F0"/>
    <a:srgbClr val="BA141A"/>
    <a:srgbClr val="E81123"/>
    <a:srgbClr val="525252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4" autoAdjust="0"/>
    <p:restoredTop sz="89753" autoAdjust="0"/>
  </p:normalViewPr>
  <p:slideViewPr>
    <p:cSldViewPr>
      <p:cViewPr varScale="1">
        <p:scale>
          <a:sx n="114" d="100"/>
          <a:sy n="114" d="100"/>
        </p:scale>
        <p:origin x="40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852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6/9/2017 2:24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6/9/2017 2:24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93688" y="2308555"/>
            <a:ext cx="11887200" cy="36194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67957" y="489050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3688" y="5776606"/>
            <a:ext cx="10195024" cy="9325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December 7 – 8, 2015  •  MSCC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15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Static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1411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8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8" r:id="rId2"/>
    <p:sldLayoutId id="2147484270" r:id="rId3"/>
    <p:sldLayoutId id="2147484240" r:id="rId4"/>
    <p:sldLayoutId id="2147484241" r:id="rId5"/>
    <p:sldLayoutId id="214748424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252" r:id="rId13"/>
    <p:sldLayoutId id="2147484253" r:id="rId14"/>
    <p:sldLayoutId id="2147484254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20.emf"/><Relationship Id="rId4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1.emf"/><Relationship Id="rId4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43.emf"/><Relationship Id="rId7" Type="http://schemas.openxmlformats.org/officeDocument/2006/relationships/image" Target="../media/image25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emf"/><Relationship Id="rId5" Type="http://schemas.openxmlformats.org/officeDocument/2006/relationships/image" Target="../media/image42.emf"/><Relationship Id="rId4" Type="http://schemas.openxmlformats.org/officeDocument/2006/relationships/image" Target="../media/image20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23.emf"/><Relationship Id="rId7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4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52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emf"/><Relationship Id="rId5" Type="http://schemas.openxmlformats.org/officeDocument/2006/relationships/image" Target="../media/image44.emf"/><Relationship Id="rId4" Type="http://schemas.openxmlformats.org/officeDocument/2006/relationships/image" Target="../media/image4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52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emf"/><Relationship Id="rId5" Type="http://schemas.openxmlformats.org/officeDocument/2006/relationships/image" Target="../media/image44.emf"/><Relationship Id="rId4" Type="http://schemas.openxmlformats.org/officeDocument/2006/relationships/image" Target="../media/image4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44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emf"/><Relationship Id="rId5" Type="http://schemas.openxmlformats.org/officeDocument/2006/relationships/image" Target="../media/image43.emf"/><Relationship Id="rId4" Type="http://schemas.openxmlformats.org/officeDocument/2006/relationships/image" Target="../media/image5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rohrer" TargetMode="External"/><Relationship Id="rId2" Type="http://schemas.openxmlformats.org/officeDocument/2006/relationships/hyperlink" Target="mailto:brohrer@microsoft.com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gitbook.com/book/mcknote/brohrer/details" TargetMode="External"/><Relationship Id="rId5" Type="http://schemas.openxmlformats.org/officeDocument/2006/relationships/image" Target="../media/image69.jpg"/><Relationship Id="rId4" Type="http://schemas.openxmlformats.org/officeDocument/2006/relationships/hyperlink" Target="https://twitter.com/_brohrer_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7" y="1287462"/>
            <a:ext cx="11887200" cy="1625060"/>
          </a:xfrm>
        </p:spPr>
        <p:txBody>
          <a:bodyPr/>
          <a:lstStyle/>
          <a:p>
            <a:r>
              <a:rPr lang="zh-TW" altLang="en-US" sz="6000" dirty="0" smtClean="0"/>
              <a:t>巨量資料分析導論新知報告</a:t>
            </a:r>
            <a:r>
              <a:rPr lang="en-US" altLang="zh-TW" sz="6000" dirty="0" smtClean="0"/>
              <a:t>-</a:t>
            </a:r>
            <a:r>
              <a:rPr lang="en-US" dirty="0"/>
              <a:t/>
            </a:r>
            <a:br>
              <a:rPr lang="en-US" dirty="0"/>
            </a:br>
            <a:r>
              <a:rPr lang="zh-TW" altLang="en-US" sz="4400" dirty="0" smtClean="0"/>
              <a:t>淺談圖像辨識與</a:t>
            </a:r>
            <a:r>
              <a:rPr lang="en-US" sz="4400" dirty="0" smtClean="0"/>
              <a:t>Convolutional </a:t>
            </a:r>
            <a:r>
              <a:rPr lang="en-US" sz="4400" dirty="0"/>
              <a:t>Neural Networks</a:t>
            </a: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6065837" y="5935662"/>
            <a:ext cx="5943600" cy="738664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1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4000" dirty="0" smtClean="0"/>
              <a:t>M052040036         </a:t>
            </a:r>
            <a:r>
              <a:rPr lang="zh-TW" altLang="en-US" sz="4000" dirty="0" smtClean="0"/>
              <a:t>蕭伯任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37" y="2618668"/>
            <a:ext cx="2406109" cy="2333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528" y="2618667"/>
            <a:ext cx="2406109" cy="23336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928" y="2618668"/>
            <a:ext cx="2406109" cy="2333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match pieces of the image</a:t>
            </a:r>
          </a:p>
        </p:txBody>
      </p:sp>
    </p:spTree>
    <p:extLst>
      <p:ext uri="{BB962C8B-B14F-4D97-AF65-F5344CB8AC3E}">
        <p14:creationId xmlns:p14="http://schemas.microsoft.com/office/powerpoint/2010/main" val="153934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541837" y="3421062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3138336" y="1135062"/>
            <a:ext cx="2546501" cy="2286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872591" y="2361487"/>
            <a:ext cx="2669247" cy="2202575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44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303837" y="4183062"/>
            <a:ext cx="1219200" cy="1143000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23037" y="2278062"/>
            <a:ext cx="0" cy="1905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5272798" y="2278062"/>
            <a:ext cx="31039" cy="1905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18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065837" y="3421062"/>
            <a:ext cx="1219200" cy="113865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285037" y="2361488"/>
            <a:ext cx="2590800" cy="2198224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5837" y="1135062"/>
            <a:ext cx="2590800" cy="2286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7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065837" y="4945062"/>
            <a:ext cx="12192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3138337" y="1135062"/>
            <a:ext cx="4146700" cy="3810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872592" y="2361488"/>
            <a:ext cx="4193245" cy="3726574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95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541837" y="4945062"/>
            <a:ext cx="1143000" cy="11430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684837" y="2361488"/>
            <a:ext cx="4191000" cy="3726574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541837" y="1135062"/>
            <a:ext cx="4114800" cy="3810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41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963" y="-3208338"/>
            <a:ext cx="13411200" cy="134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0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50" y="30400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41837" y="3421062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3138336" y="1135062"/>
            <a:ext cx="2546501" cy="2286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1872591" y="2361487"/>
            <a:ext cx="2669247" cy="2202575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21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90731" y="130394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59975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27436" y="2215414"/>
            <a:ext cx="1142411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49421" y="1763206"/>
            <a:ext cx="1136442" cy="184247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36637" y="1320418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3226" y="1779592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93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900" y="1367094"/>
            <a:ext cx="2308124" cy="22385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90731" y="130394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59975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27436" y="2215414"/>
            <a:ext cx="1142411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49421" y="1763206"/>
            <a:ext cx="1136442" cy="184247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36637" y="1320418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3226" y="1779592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7801323" y="1356835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6098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50439" y="3231931"/>
            <a:ext cx="2709716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 </a:t>
            </a:r>
            <a:r>
              <a:rPr lang="en-US" sz="4400" dirty="0">
                <a:solidFill>
                  <a:srgbClr val="002060"/>
                </a:solidFill>
              </a:rPr>
              <a:t>or</a:t>
            </a:r>
            <a:r>
              <a:rPr lang="en-US" sz="7200" b="1" dirty="0">
                <a:solidFill>
                  <a:srgbClr val="002060"/>
                </a:solidFill>
              </a:rPr>
              <a:t> 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313237" y="30400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3409159" y="38782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437437" y="38782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48" y="3208362"/>
            <a:ext cx="1381922" cy="1339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89037" y="2171155"/>
            <a:ext cx="2933239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</a:rPr>
              <a:t>A two-dimensional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</a:rPr>
              <a:t>array of pixels</a:t>
            </a:r>
          </a:p>
        </p:txBody>
      </p:sp>
    </p:spTree>
    <p:extLst>
      <p:ext uri="{BB962C8B-B14F-4D97-AF65-F5344CB8AC3E}">
        <p14:creationId xmlns:p14="http://schemas.microsoft.com/office/powerpoint/2010/main" val="21129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943" y="1366879"/>
            <a:ext cx="2353694" cy="228278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994372" y="1292771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37993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015502" y="2215414"/>
            <a:ext cx="754345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31839" y="1763206"/>
            <a:ext cx="754024" cy="182673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440278" y="1292771"/>
            <a:ext cx="2556864" cy="46556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94372" y="1708472"/>
            <a:ext cx="2678202" cy="48958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8631837" y="1341541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2856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402" y="1330648"/>
            <a:ext cx="2329472" cy="225929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10227" y="1285845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24724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14913" y="2215414"/>
            <a:ext cx="354934" cy="174596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24134" y="1763206"/>
            <a:ext cx="361729" cy="1859828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44540" y="1295045"/>
            <a:ext cx="2152602" cy="46329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23164" y="1726567"/>
            <a:ext cx="2249410" cy="47149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9392969" y="1303940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352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467" y="1310584"/>
            <a:ext cx="2333170" cy="22628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88537" y="170313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80286" y="3956483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19903" y="2215414"/>
            <a:ext cx="1149944" cy="2089113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80286" y="1763206"/>
            <a:ext cx="1105577" cy="219327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963905" y="1700029"/>
            <a:ext cx="3033237" cy="58308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70403" y="2162939"/>
            <a:ext cx="2702171" cy="3512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7806038" y="2062526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6867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57" y="1341020"/>
            <a:ext cx="2347680" cy="227695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012080" y="1704128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47747" y="3954461"/>
            <a:ext cx="385410" cy="367167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033157" y="2215414"/>
            <a:ext cx="736690" cy="210621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45388" y="1763206"/>
            <a:ext cx="740475" cy="221224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>
            <a:stCxn id="11" idx="0"/>
          </p:cNvCxnSpPr>
          <p:nvPr/>
        </p:nvCxnSpPr>
        <p:spPr>
          <a:xfrm>
            <a:off x="1235033" y="1704128"/>
            <a:ext cx="2762109" cy="5420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2"/>
          </p:cNvCxnSpPr>
          <p:nvPr/>
        </p:nvCxnSpPr>
        <p:spPr>
          <a:xfrm>
            <a:off x="1235033" y="2144850"/>
            <a:ext cx="2437541" cy="53211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8611281" y="2094840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0308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37" y="1287462"/>
            <a:ext cx="2374000" cy="23024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10570" y="1698492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5221" y="3956483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06171" y="2215415"/>
            <a:ext cx="363676" cy="206744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32027" y="1763207"/>
            <a:ext cx="353836" cy="2193276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54098" y="1698492"/>
            <a:ext cx="2143044" cy="5984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806459" y="2122496"/>
            <a:ext cx="1866115" cy="7556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9396974" y="2073433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4826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849" y="1303939"/>
            <a:ext cx="2343540" cy="227293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70014" y="2097049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56783" y="4343125"/>
            <a:ext cx="390201" cy="35928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48699" y="2215415"/>
            <a:ext cx="1121148" cy="248699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52443" y="1763207"/>
            <a:ext cx="1133420" cy="257991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90731" y="1758337"/>
            <a:ext cx="3406411" cy="33871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003794" y="2198061"/>
            <a:ext cx="2668780" cy="334598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7858106" y="2808048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6539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37" y="1305937"/>
            <a:ext cx="2340021" cy="226952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981086" y="2092064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36376" y="4363555"/>
            <a:ext cx="390201" cy="35928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036764" y="2215416"/>
            <a:ext cx="733083" cy="251752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33350" y="1763208"/>
            <a:ext cx="752513" cy="2606981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981086" y="1758337"/>
            <a:ext cx="3016056" cy="33163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401069" y="2198061"/>
            <a:ext cx="2271505" cy="31447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 bwMode="auto">
          <a:xfrm>
            <a:off x="8600582" y="2808048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035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189" y="1333083"/>
            <a:ext cx="2343448" cy="22728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33544" y="2105788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4726" y="4329171"/>
            <a:ext cx="385410" cy="367167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28462" y="2215414"/>
            <a:ext cx="341385" cy="211375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40554" y="1763207"/>
            <a:ext cx="345309" cy="256596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>
            <a:stCxn id="11" idx="0"/>
          </p:cNvCxnSpPr>
          <p:nvPr/>
        </p:nvCxnSpPr>
        <p:spPr>
          <a:xfrm flipV="1">
            <a:off x="1656497" y="1757244"/>
            <a:ext cx="1963406" cy="34854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2"/>
          </p:cNvCxnSpPr>
          <p:nvPr/>
        </p:nvCxnSpPr>
        <p:spPr>
          <a:xfrm flipV="1">
            <a:off x="1656497" y="2194570"/>
            <a:ext cx="2340645" cy="35194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 bwMode="auto">
          <a:xfrm>
            <a:off x="9396974" y="2863986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6742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637" y="3188167"/>
            <a:ext cx="3458208" cy="33527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278" y="1422545"/>
            <a:ext cx="1347452" cy="13068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58449" y="1745530"/>
                <a:ext cx="5112810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+1+1+1+1+1+1+1+1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449" y="1745530"/>
                <a:ext cx="5112810" cy="701410"/>
              </a:xfrm>
              <a:prstGeom prst="rect">
                <a:avLst/>
              </a:prstGeom>
              <a:blipFill>
                <a:blip r:embed="rId6"/>
                <a:stretch>
                  <a:fillRect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 bwMode="auto">
          <a:xfrm>
            <a:off x="11628437" y="1836621"/>
            <a:ext cx="379734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9037637" y="2278062"/>
            <a:ext cx="2970534" cy="20574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659504" y="1822128"/>
            <a:ext cx="2958105" cy="214254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8288118" y="3589940"/>
            <a:ext cx="1130519" cy="1110044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4063262" y="3589940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4160837" y="4732940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08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38" y="1341024"/>
            <a:ext cx="2362200" cy="22910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90731" y="130394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45745" y="4327794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23455" y="2215414"/>
            <a:ext cx="346392" cy="2458052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56558" y="1763206"/>
            <a:ext cx="329305" cy="263682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36637" y="1320418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3226" y="1779592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7801323" y="1356835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4815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70" y="3910062"/>
            <a:ext cx="1381922" cy="133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70" y="1760562"/>
            <a:ext cx="1381922" cy="133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691192" y="15922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3787114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815392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653592" y="1823600"/>
            <a:ext cx="973664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691192" y="37258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3787114" y="45640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815392" y="45640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653592" y="3954462"/>
            <a:ext cx="106984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5545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627" y="1360312"/>
            <a:ext cx="2346270" cy="22755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16801" y="1280098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817016" y="4337125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1   = -1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4769408" y="1758337"/>
            <a:ext cx="423621" cy="257119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397232" y="2198061"/>
            <a:ext cx="414505" cy="2503176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27295" y="1283350"/>
            <a:ext cx="2169847" cy="474987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16801" y="1720820"/>
            <a:ext cx="2255773" cy="477241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9379321" y="1336406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0931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809" y="1353749"/>
            <a:ext cx="2354147" cy="2283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57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574" y="3174997"/>
            <a:ext cx="3397625" cy="32940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671" y="1291453"/>
            <a:ext cx="1604158" cy="15558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58449" y="1745530"/>
                <a:ext cx="534524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.55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449" y="1745530"/>
                <a:ext cx="5345246" cy="701410"/>
              </a:xfrm>
              <a:prstGeom prst="rect">
                <a:avLst/>
              </a:prstGeom>
              <a:blipFill>
                <a:blip r:embed="rId6"/>
                <a:stretch>
                  <a:fillRect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 bwMode="auto">
          <a:xfrm>
            <a:off x="11628437" y="1836621"/>
            <a:ext cx="575258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9795872" y="2278062"/>
            <a:ext cx="2407823" cy="26670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418637" y="1822128"/>
            <a:ext cx="2198972" cy="281876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>
            <a:off x="9037637" y="4275740"/>
            <a:ext cx="1130519" cy="1050322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9266237" y="4564062"/>
            <a:ext cx="95281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55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3153" y="1292590"/>
            <a:ext cx="1616676" cy="1567970"/>
          </a:xfrm>
          <a:prstGeom prst="rect">
            <a:avLst/>
          </a:prstGeom>
        </p:spPr>
      </p:pic>
      <p:cxnSp>
        <p:nvCxnSpPr>
          <p:cNvPr id="28" name="Straight Connector 27"/>
          <p:cNvCxnSpPr>
            <a:stCxn id="16" idx="2"/>
            <a:endCxn id="7" idx="2"/>
          </p:cNvCxnSpPr>
          <p:nvPr/>
        </p:nvCxnSpPr>
        <p:spPr>
          <a:xfrm flipH="1">
            <a:off x="4616250" y="5326062"/>
            <a:ext cx="4986647" cy="12588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6" idx="0"/>
            <a:endCxn id="7" idx="0"/>
          </p:cNvCxnSpPr>
          <p:nvPr/>
        </p:nvCxnSpPr>
        <p:spPr>
          <a:xfrm flipH="1">
            <a:off x="4616250" y="4275740"/>
            <a:ext cx="4986647" cy="33204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62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91" y="1135062"/>
            <a:ext cx="1264522" cy="12264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36" y="2656915"/>
            <a:ext cx="3961935" cy="38411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Convolution: Trying every possible match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608637" y="4564062"/>
            <a:ext cx="1524000" cy="0"/>
          </a:xfrm>
          <a:prstGeom prst="straightConnector1">
            <a:avLst/>
          </a:prstGeom>
          <a:ln w="762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037" y="3116262"/>
            <a:ext cx="305456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89" y="3566237"/>
            <a:ext cx="1264522" cy="1226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11" y="2322563"/>
            <a:ext cx="3962479" cy="3841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Convolution: Trying every possible match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740385" y="3954462"/>
            <a:ext cx="487252" cy="512996"/>
            <a:chOff x="4740385" y="3954462"/>
            <a:chExt cx="487252" cy="512996"/>
          </a:xfrm>
        </p:grpSpPr>
        <p:sp>
          <p:nvSpPr>
            <p:cNvPr id="3" name="Oval 2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3" idx="1"/>
              <a:endCxn id="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3" idx="7"/>
              <a:endCxn id="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934518" y="3624036"/>
            <a:ext cx="457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437" y="2322562"/>
            <a:ext cx="3948695" cy="38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89" y="1058862"/>
            <a:ext cx="1264522" cy="1226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474" y="4792662"/>
            <a:ext cx="1914563" cy="1910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339" y="4829922"/>
            <a:ext cx="1905000" cy="184693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237687" y="3954462"/>
            <a:ext cx="487252" cy="512996"/>
          </a:xfrm>
          <a:prstGeom prst="ellipse">
            <a:avLst/>
          </a:prstGeom>
          <a:noFill/>
          <a:ln w="571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8" name="Straight Connector 7"/>
          <p:cNvCxnSpPr>
            <a:stCxn id="7" idx="1"/>
            <a:endCxn id="7" idx="5"/>
          </p:cNvCxnSpPr>
          <p:nvPr/>
        </p:nvCxnSpPr>
        <p:spPr>
          <a:xfrm>
            <a:off x="3309043" y="4029589"/>
            <a:ext cx="344540" cy="362742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7" idx="7"/>
            <a:endCxn id="7" idx="3"/>
          </p:cNvCxnSpPr>
          <p:nvPr/>
        </p:nvCxnSpPr>
        <p:spPr>
          <a:xfrm flipH="1">
            <a:off x="3309043" y="4029589"/>
            <a:ext cx="344540" cy="362742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86918" y="3192462"/>
            <a:ext cx="9601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475" y="754062"/>
            <a:ext cx="1909405" cy="1857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2437" y="5166437"/>
            <a:ext cx="1264522" cy="1226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437" y="3116262"/>
            <a:ext cx="1264522" cy="1226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74" y="2735262"/>
            <a:ext cx="1909406" cy="19052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86918" y="1135062"/>
            <a:ext cx="9601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86918" y="5190200"/>
            <a:ext cx="9601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037" y="2793328"/>
            <a:ext cx="1905000" cy="1846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560" y="735928"/>
            <a:ext cx="1905000" cy="184693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436266" y="1441795"/>
            <a:ext cx="487252" cy="512996"/>
            <a:chOff x="4740385" y="3954462"/>
            <a:chExt cx="487252" cy="512996"/>
          </a:xfrm>
        </p:grpSpPr>
        <p:sp>
          <p:nvSpPr>
            <p:cNvPr id="23" name="Oval 22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7"/>
              <a:endCxn id="2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4435585" y="3497262"/>
            <a:ext cx="487252" cy="512996"/>
            <a:chOff x="4740385" y="3954462"/>
            <a:chExt cx="487252" cy="512996"/>
          </a:xfrm>
        </p:grpSpPr>
        <p:sp>
          <p:nvSpPr>
            <p:cNvPr id="27" name="Oval 26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8" name="Straight Connector 27"/>
            <p:cNvCxnSpPr>
              <a:stCxn id="27" idx="1"/>
              <a:endCxn id="27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7" idx="7"/>
              <a:endCxn id="27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435585" y="5498866"/>
            <a:ext cx="487252" cy="512996"/>
            <a:chOff x="4740385" y="3954462"/>
            <a:chExt cx="487252" cy="512996"/>
          </a:xfrm>
        </p:grpSpPr>
        <p:sp>
          <p:nvSpPr>
            <p:cNvPr id="31" name="Oval 30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1" idx="7"/>
              <a:endCxn id="31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 bwMode="auto">
          <a:xfrm>
            <a:off x="5513289" y="1058862"/>
            <a:ext cx="1264522" cy="1226425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532437" y="3109037"/>
            <a:ext cx="1264522" cy="1226425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532437" y="5166437"/>
            <a:ext cx="1264522" cy="1226425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5445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One image becomes a stack of filtered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237" y="4757610"/>
            <a:ext cx="1101938" cy="1099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540" y="2608600"/>
            <a:ext cx="727803" cy="7058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237" y="2433170"/>
            <a:ext cx="1098969" cy="10691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561" y="4972739"/>
            <a:ext cx="727803" cy="705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561" y="3792748"/>
            <a:ext cx="727803" cy="7058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237" y="3573462"/>
            <a:ext cx="1098970" cy="1096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2403" y="3606882"/>
            <a:ext cx="1096434" cy="106301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840261" y="4012035"/>
            <a:ext cx="280441" cy="295258"/>
            <a:chOff x="4740385" y="3954462"/>
            <a:chExt cx="487252" cy="512996"/>
          </a:xfrm>
        </p:grpSpPr>
        <p:sp>
          <p:nvSpPr>
            <p:cNvPr id="29" name="Oval 28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0" name="Straight Connector 29"/>
            <p:cNvCxnSpPr>
              <a:stCxn id="29" idx="1"/>
              <a:endCxn id="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9" idx="7"/>
              <a:endCxn id="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 bwMode="auto">
          <a:xfrm>
            <a:off x="5460540" y="2608600"/>
            <a:ext cx="727803" cy="705876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471561" y="3788590"/>
            <a:ext cx="727803" cy="705876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471561" y="4972739"/>
            <a:ext cx="727803" cy="705876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553265" y="2433170"/>
            <a:ext cx="21336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551237" y="4106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904037" y="4145855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75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Pooling: Shrinking the image stack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en-US" dirty="0"/>
              <a:t>Pick a window size (usually 2 or 3).</a:t>
            </a:r>
          </a:p>
          <a:p>
            <a:pPr marL="742950" indent="-742950">
              <a:buAutoNum type="arabicPeriod"/>
            </a:pPr>
            <a:r>
              <a:rPr lang="en-US" dirty="0"/>
              <a:t>Pick a stride (usually 2).</a:t>
            </a:r>
          </a:p>
          <a:p>
            <a:pPr marL="742950" indent="-742950">
              <a:buAutoNum type="arabicPeriod"/>
            </a:pPr>
            <a:r>
              <a:rPr lang="en-US" dirty="0"/>
              <a:t>Walk your window across your filtered images.</a:t>
            </a:r>
          </a:p>
          <a:p>
            <a:pPr marL="742950" indent="-742950">
              <a:buAutoNum type="arabicPeriod"/>
            </a:pPr>
            <a:r>
              <a:rPr lang="en-US" dirty="0"/>
              <a:t>From each window, take the maximum value.</a:t>
            </a:r>
          </a:p>
        </p:txBody>
      </p:sp>
    </p:spTree>
    <p:extLst>
      <p:ext uri="{BB962C8B-B14F-4D97-AF65-F5344CB8AC3E}">
        <p14:creationId xmlns:p14="http://schemas.microsoft.com/office/powerpoint/2010/main" val="262110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042" y="2504174"/>
            <a:ext cx="2531995" cy="2526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366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2179637" y="1439862"/>
            <a:ext cx="3276600" cy="9906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5134" y="1580779"/>
            <a:ext cx="1264303" cy="92588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62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71" y="2505761"/>
            <a:ext cx="2552266" cy="25467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1796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3322637" y="1516062"/>
            <a:ext cx="24384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5134" y="1580779"/>
            <a:ext cx="1950103" cy="92339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6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693" y="1744662"/>
            <a:ext cx="1381922" cy="1339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93" y="1747834"/>
            <a:ext cx="1381922" cy="1339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693" y="1744662"/>
            <a:ext cx="1381922" cy="133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Trickier cases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274715" y="15922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6370637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398915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237115" y="1823600"/>
            <a:ext cx="973664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85037" y="44116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6380959" y="5249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409237" y="5249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247437" y="4640262"/>
            <a:ext cx="106984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8437" y="3541662"/>
            <a:ext cx="156837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translation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90024" y="3541662"/>
            <a:ext cx="114839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scaling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75930" y="3536751"/>
            <a:ext cx="113428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93991" y="3523183"/>
            <a:ext cx="126842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rotation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93" y="1744662"/>
            <a:ext cx="1381922" cy="1339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08" y="4564062"/>
            <a:ext cx="1381922" cy="1339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693" y="4564062"/>
            <a:ext cx="1381922" cy="1339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693" y="4564062"/>
            <a:ext cx="1381922" cy="1339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6693" y="4564062"/>
            <a:ext cx="1381922" cy="13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7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37" y="2504174"/>
            <a:ext cx="2514600" cy="2509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2464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4389437" y="1516062"/>
            <a:ext cx="14478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167283" y="1439862"/>
            <a:ext cx="2479954" cy="1064312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93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650" y="2504173"/>
            <a:ext cx="2532387" cy="2526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894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4960937" y="1516405"/>
            <a:ext cx="607873" cy="380657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167283" y="1396814"/>
            <a:ext cx="3013352" cy="110736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7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37" y="2505761"/>
            <a:ext cx="2509596" cy="250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36637" y="29638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2179637" y="1516062"/>
            <a:ext cx="3429000" cy="19812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5134" y="1580779"/>
            <a:ext cx="1246908" cy="168788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36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37" y="2506662"/>
            <a:ext cx="2514600" cy="2509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27681" y="2963862"/>
            <a:ext cx="20669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 pooling</a:t>
            </a:r>
          </a:p>
        </p:txBody>
      </p:sp>
      <p:sp>
        <p:nvSpPr>
          <p:cNvPr id="14" name="Isosceles Triangle 13"/>
          <p:cNvSpPr/>
          <p:nvPr/>
        </p:nvSpPr>
        <p:spPr bwMode="auto">
          <a:xfrm rot="5400000">
            <a:off x="6446837" y="235426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09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79" y="809299"/>
            <a:ext cx="1750958" cy="17471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837" y="4792662"/>
            <a:ext cx="1914563" cy="19104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838" y="754062"/>
            <a:ext cx="1909405" cy="18576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837" y="2735262"/>
            <a:ext cx="1909406" cy="1905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61" y="4874289"/>
            <a:ext cx="1750958" cy="1747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3956" y="2814054"/>
            <a:ext cx="1751481" cy="1747714"/>
          </a:xfrm>
          <a:prstGeom prst="rect">
            <a:avLst/>
          </a:prstGeom>
        </p:spPr>
      </p:pic>
      <p:sp>
        <p:nvSpPr>
          <p:cNvPr id="19" name="Isosceles Triangle 18"/>
          <p:cNvSpPr/>
          <p:nvPr/>
        </p:nvSpPr>
        <p:spPr bwMode="auto">
          <a:xfrm rot="5400000">
            <a:off x="6446837" y="273195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Isosceles Triangle 19"/>
          <p:cNvSpPr/>
          <p:nvPr/>
        </p:nvSpPr>
        <p:spPr bwMode="auto">
          <a:xfrm rot="5400000">
            <a:off x="6446837" y="227806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Isosceles Triangle 20"/>
          <p:cNvSpPr/>
          <p:nvPr/>
        </p:nvSpPr>
        <p:spPr bwMode="auto">
          <a:xfrm rot="5400000">
            <a:off x="6446837" y="433546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2477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A stack of images becomes a stack of smaller images.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478" y="2315120"/>
            <a:ext cx="1174699" cy="11721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637" y="4987515"/>
            <a:ext cx="1284459" cy="12816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638" y="2278062"/>
            <a:ext cx="1280999" cy="12462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637" y="3607227"/>
            <a:ext cx="1281000" cy="12782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416" y="5042277"/>
            <a:ext cx="1174699" cy="11721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128" y="3660088"/>
            <a:ext cx="1175049" cy="1172522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 bwMode="auto">
          <a:xfrm rot="5400000">
            <a:off x="5868301" y="3473295"/>
            <a:ext cx="339157" cy="1526205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935620" y="2292053"/>
            <a:ext cx="2125877" cy="3973477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092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/>
          <a:lstStyle/>
          <a:p>
            <a:r>
              <a:rPr lang="en-US" dirty="0"/>
              <a:t>Keep the math from breaking by tweaking each of the values just a bit.</a:t>
            </a:r>
          </a:p>
          <a:p>
            <a:r>
              <a:rPr lang="en-US" dirty="0"/>
              <a:t>Change everything negative to zero.</a:t>
            </a:r>
          </a:p>
        </p:txBody>
      </p:sp>
    </p:spTree>
    <p:extLst>
      <p:ext uri="{BB962C8B-B14F-4D97-AF65-F5344CB8AC3E}">
        <p14:creationId xmlns:p14="http://schemas.microsoft.com/office/powerpoint/2010/main" val="373894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7" y="2430462"/>
            <a:ext cx="3870312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960437" y="1287462"/>
            <a:ext cx="7239000" cy="1752600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576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429696"/>
            <a:ext cx="3871089" cy="3810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493837" y="1287462"/>
            <a:ext cx="7239000" cy="1752600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34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907" y="2435009"/>
            <a:ext cx="3868130" cy="3807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779837" y="1287462"/>
            <a:ext cx="7239000" cy="1752600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170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050622"/>
            <a:ext cx="3515522" cy="3408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049461"/>
            <a:ext cx="3496022" cy="3389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is hard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10509" y="677862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678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429697"/>
            <a:ext cx="3868796" cy="38085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952751" y="3878262"/>
            <a:ext cx="2637086" cy="844018"/>
            <a:chOff x="3471076" y="1287462"/>
            <a:chExt cx="2637086" cy="844018"/>
          </a:xfrm>
        </p:grpSpPr>
        <p:grpSp>
          <p:nvGrpSpPr>
            <p:cNvPr id="18" name="Group 17"/>
            <p:cNvGrpSpPr/>
            <p:nvPr/>
          </p:nvGrpSpPr>
          <p:grpSpPr>
            <a:xfrm>
              <a:off x="4431762" y="1287462"/>
              <a:ext cx="801662" cy="844018"/>
              <a:chOff x="5154100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/>
            <p:cNvCxnSpPr>
              <a:stCxn id="19" idx="3"/>
              <a:endCxn id="5" idx="2"/>
            </p:cNvCxnSpPr>
            <p:nvPr/>
          </p:nvCxnSpPr>
          <p:spPr>
            <a:xfrm flipV="1">
              <a:off x="3471076" y="1709471"/>
              <a:ext cx="960686" cy="35191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3" idx="1"/>
            </p:cNvCxnSpPr>
            <p:nvPr/>
          </p:nvCxnSpPr>
          <p:spPr>
            <a:xfrm>
              <a:off x="5233424" y="1709471"/>
              <a:ext cx="874738" cy="33680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617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layer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46027" y="2505512"/>
            <a:ext cx="1270865" cy="127086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515838" y="4129979"/>
            <a:ext cx="795841" cy="837889"/>
            <a:chOff x="5154100" y="3720044"/>
            <a:chExt cx="801662" cy="844018"/>
          </a:xfrm>
        </p:grpSpPr>
        <p:sp>
          <p:nvSpPr>
            <p:cNvPr id="5" name="Oval 4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Connector 5"/>
            <p:cNvCxnSpPr>
              <a:stCxn id="5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endCxn id="5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46488" y="3860912"/>
            <a:ext cx="1270865" cy="1270865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46027" y="5231940"/>
            <a:ext cx="1270865" cy="127086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910664" y="2555288"/>
            <a:ext cx="2047484" cy="394462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437" y="5231178"/>
            <a:ext cx="1275132" cy="12723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438" y="2541399"/>
            <a:ext cx="1271698" cy="12372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437" y="3860912"/>
            <a:ext cx="1271699" cy="1268962"/>
          </a:xfrm>
          <a:prstGeom prst="rect">
            <a:avLst/>
          </a:prstGeom>
        </p:spPr>
      </p:pic>
      <p:sp>
        <p:nvSpPr>
          <p:cNvPr id="2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/>
              <a:t>A stack of images becomes a stack of images with no negative values.</a:t>
            </a:r>
          </a:p>
        </p:txBody>
      </p:sp>
    </p:spTree>
    <p:extLst>
      <p:ext uri="{BB962C8B-B14F-4D97-AF65-F5344CB8AC3E}">
        <p14:creationId xmlns:p14="http://schemas.microsoft.com/office/powerpoint/2010/main" val="87966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get stacked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The output of one becomes the input of the next.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38744" y="4479615"/>
            <a:ext cx="801662" cy="844018"/>
            <a:chOff x="4740385" y="3954462"/>
            <a:chExt cx="487252" cy="512996"/>
          </a:xfrm>
        </p:grpSpPr>
        <p:sp>
          <p:nvSpPr>
            <p:cNvPr id="5" name="Oval 4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Connector 5"/>
            <p:cNvCxnSpPr>
              <a:stCxn id="5" idx="1"/>
              <a:endCxn id="5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5" idx="7"/>
              <a:endCxn id="5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 bwMode="auto">
          <a:xfrm>
            <a:off x="4761234" y="2354262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597" y="4488173"/>
            <a:ext cx="795841" cy="837889"/>
            <a:chOff x="5154100" y="3720044"/>
            <a:chExt cx="801662" cy="844018"/>
          </a:xfrm>
        </p:grpSpPr>
        <p:sp>
          <p:nvSpPr>
            <p:cNvPr id="10" name="Oval 9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1" name="Straight Connector 10"/>
            <p:cNvCxnSpPr>
              <a:stCxn id="10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10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 bwMode="auto">
          <a:xfrm>
            <a:off x="6160918" y="2344497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Isosceles Triangle 14"/>
          <p:cNvSpPr/>
          <p:nvPr/>
        </p:nvSpPr>
        <p:spPr bwMode="auto">
          <a:xfrm rot="5400000">
            <a:off x="7903654" y="4427454"/>
            <a:ext cx="570954" cy="916604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580634" y="2354262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4321961" y="3089757"/>
            <a:ext cx="202824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6204856" y="3083606"/>
            <a:ext cx="10568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499432" y="3102177"/>
            <a:ext cx="139987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7" y="2716173"/>
            <a:ext cx="2657886" cy="25768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79" y="2201862"/>
            <a:ext cx="1141358" cy="11389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79" y="4792662"/>
            <a:ext cx="1141358" cy="11389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556" y="3494627"/>
            <a:ext cx="1141699" cy="113924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9027315" y="40306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627437" y="40306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stacking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Layers can be repeated several (or many) times.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3139904"/>
            <a:ext cx="2013657" cy="1952279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2408237" y="4082705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256837" y="4030662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3093940" y="3040062"/>
            <a:ext cx="6961673" cy="2283698"/>
            <a:chOff x="3093940" y="2623957"/>
            <a:chExt cx="8534497" cy="2799645"/>
          </a:xfrm>
        </p:grpSpPr>
        <p:grpSp>
          <p:nvGrpSpPr>
            <p:cNvPr id="4" name="Group 3"/>
            <p:cNvGrpSpPr/>
            <p:nvPr/>
          </p:nvGrpSpPr>
          <p:grpSpPr>
            <a:xfrm>
              <a:off x="5374783" y="4294369"/>
              <a:ext cx="622013" cy="654878"/>
              <a:chOff x="4740385" y="3954462"/>
              <a:chExt cx="487252" cy="512996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1"/>
                <a:endCxn id="5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5" idx="7"/>
                <a:endCxn id="5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/>
            <p:cNvSpPr/>
            <p:nvPr/>
          </p:nvSpPr>
          <p:spPr bwMode="auto">
            <a:xfrm>
              <a:off x="523705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87316" y="4301010"/>
              <a:ext cx="617497" cy="650122"/>
              <a:chOff x="5154100" y="3720044"/>
              <a:chExt cx="801662" cy="844018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1" name="Straight Connector 10"/>
              <p:cNvCxnSpPr>
                <a:stCxn id="10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endCxn id="10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/>
            <p:cNvSpPr/>
            <p:nvPr/>
          </p:nvSpPr>
          <p:spPr bwMode="auto">
            <a:xfrm>
              <a:off x="6323073" y="2637721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Isosceles Triangle 13"/>
            <p:cNvSpPr/>
            <p:nvPr/>
          </p:nvSpPr>
          <p:spPr bwMode="auto">
            <a:xfrm rot="5400000">
              <a:off x="7675271" y="4253898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424638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4865810" y="3159591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6293900" y="3154817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311003" y="3169228"/>
              <a:ext cx="1187430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3231671" y="4301946"/>
              <a:ext cx="622013" cy="654878"/>
              <a:chOff x="4740385" y="3954462"/>
              <a:chExt cx="487252" cy="512996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9" name="Straight Connector 28"/>
              <p:cNvCxnSpPr>
                <a:stCxn id="28" idx="1"/>
                <a:endCxn id="28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28" idx="7"/>
                <a:endCxn id="28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/>
            <p:cNvSpPr/>
            <p:nvPr/>
          </p:nvSpPr>
          <p:spPr bwMode="auto">
            <a:xfrm>
              <a:off x="3093940" y="265287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44204" y="4308586"/>
              <a:ext cx="617497" cy="650122"/>
              <a:chOff x="5154100" y="3720044"/>
              <a:chExt cx="801662" cy="844018"/>
            </a:xfrm>
          </p:grpSpPr>
          <p:sp>
            <p:nvSpPr>
              <p:cNvPr id="33" name="Oval 32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4" name="Straight Connector 33"/>
              <p:cNvCxnSpPr>
                <a:stCxn id="33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endCxn id="33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/>
            <p:nvPr/>
          </p:nvSpPr>
          <p:spPr bwMode="auto">
            <a:xfrm>
              <a:off x="417996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2722699" y="3167167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4150788" y="3162395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8632599" y="4280605"/>
              <a:ext cx="622013" cy="654878"/>
              <a:chOff x="4740385" y="3954462"/>
              <a:chExt cx="487252" cy="512996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2" name="Straight Connector 41"/>
              <p:cNvCxnSpPr>
                <a:stCxn id="41" idx="1"/>
                <a:endCxn id="41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1" idx="7"/>
                <a:endCxn id="41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ectangle 43"/>
            <p:cNvSpPr/>
            <p:nvPr/>
          </p:nvSpPr>
          <p:spPr bwMode="auto">
            <a:xfrm>
              <a:off x="8494868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9745132" y="4287246"/>
              <a:ext cx="617497" cy="650122"/>
              <a:chOff x="5154100" y="3720044"/>
              <a:chExt cx="801662" cy="844018"/>
            </a:xfrm>
          </p:grpSpPr>
          <p:sp>
            <p:nvSpPr>
              <p:cNvPr id="46" name="Oval 45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7" name="Straight Connector 46"/>
              <p:cNvCxnSpPr>
                <a:stCxn id="46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endCxn id="46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Rectangle 48"/>
            <p:cNvSpPr/>
            <p:nvPr/>
          </p:nvSpPr>
          <p:spPr bwMode="auto">
            <a:xfrm>
              <a:off x="9580889" y="2623957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0" name="Isosceles Triangle 49"/>
            <p:cNvSpPr/>
            <p:nvPr/>
          </p:nvSpPr>
          <p:spPr bwMode="auto">
            <a:xfrm rot="5400000">
              <a:off x="10933087" y="4240134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0682454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8123626" y="3145826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9551716" y="3141054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rot="16200000">
              <a:off x="10568819" y="3155463"/>
              <a:ext cx="1187430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4" y="2832476"/>
            <a:ext cx="653906" cy="6525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799" y="4629864"/>
            <a:ext cx="653906" cy="6525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8799" y="3755551"/>
            <a:ext cx="653906" cy="6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Every value gets a vote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395191" y="4081563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712" y="2802787"/>
            <a:ext cx="653906" cy="6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637" y="4600175"/>
            <a:ext cx="653906" cy="65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637" y="3725862"/>
            <a:ext cx="653906" cy="6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464" y="2201862"/>
            <a:ext cx="331313" cy="38410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3214543" y="2201862"/>
            <a:ext cx="900921" cy="60092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14543" y="3455287"/>
            <a:ext cx="90092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214543" y="3455287"/>
            <a:ext cx="898846" cy="27057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12468" y="4378363"/>
            <a:ext cx="900921" cy="33809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10393" y="4600175"/>
            <a:ext cx="902996" cy="12588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210393" y="5252676"/>
            <a:ext cx="902996" cy="79023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395191" y="4945062"/>
            <a:ext cx="533400" cy="3076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395191" y="2851737"/>
            <a:ext cx="609600" cy="27505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6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Vote depends on how strongly a value predicts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30" idx="1"/>
          </p:cNvCxnSpPr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30" idx="1"/>
          </p:cNvCxnSpPr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0" idx="1"/>
          </p:cNvCxnSpPr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0" idx="1"/>
          </p:cNvCxnSpPr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1"/>
          </p:cNvCxnSpPr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0" idx="1"/>
          </p:cNvCxnSpPr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0" idx="1"/>
          </p:cNvCxnSpPr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464" y="2201862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6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Vote depends on how strongly a value predicts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2018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3116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4084637" y="34210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5021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402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5806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2018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3116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4084637" y="34210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5021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402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9113837" y="2506662"/>
            <a:ext cx="1088019" cy="1088019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2583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3" y="2049460"/>
            <a:ext cx="3474146" cy="33682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95" y="2049461"/>
            <a:ext cx="3506441" cy="3399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computers see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0509" y="677862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0343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430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2811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4716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7070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9113837" y="2506662"/>
            <a:ext cx="1088019" cy="1088019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0335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430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2811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4716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7070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113837" y="44878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sp>
        <p:nvSpPr>
          <p:cNvPr id="64" name="Oval 63"/>
          <p:cNvSpPr/>
          <p:nvPr/>
        </p:nvSpPr>
        <p:spPr bwMode="auto">
          <a:xfrm>
            <a:off x="9113837" y="4335462"/>
            <a:ext cx="1088019" cy="1088019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4033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497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35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494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690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690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690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690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42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590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50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50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494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853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198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34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44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592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50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50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197062"/>
            <a:ext cx="331313" cy="3841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7648695" y="2375482"/>
            <a:ext cx="1388942" cy="1388942"/>
          </a:xfrm>
          <a:prstGeom prst="ellipse">
            <a:avLst/>
          </a:prstGeom>
          <a:noFill/>
          <a:ln w="762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113837" y="44878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315670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Q: Where do all the magic numbers come from?</a:t>
            </a:r>
          </a:p>
          <a:p>
            <a:r>
              <a:rPr lang="en-US" dirty="0"/>
              <a:t>	Features in convolutional layers</a:t>
            </a:r>
          </a:p>
          <a:p>
            <a:r>
              <a:rPr lang="en-US" dirty="0"/>
              <a:t>	Voting weights in fully connected layers</a:t>
            </a:r>
          </a:p>
          <a:p>
            <a:r>
              <a:rPr lang="en-US" dirty="0"/>
              <a:t>A: 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347662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Error = right answer – actual answer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1170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75" y="719409"/>
            <a:ext cx="6271461" cy="1695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205152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776" y="713847"/>
            <a:ext cx="6271461" cy="170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6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2954655"/>
          </a:xfrm>
        </p:spPr>
        <p:txBody>
          <a:bodyPr/>
          <a:lstStyle/>
          <a:p>
            <a:r>
              <a:rPr lang="en-US" dirty="0"/>
              <a:t>For each feature pixel and voting weight, adjust it up and down a bit and see how the error changes. 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6827837" y="906462"/>
            <a:ext cx="4393986" cy="4272865"/>
          </a:xfrm>
          <a:custGeom>
            <a:avLst/>
            <a:gdLst>
              <a:gd name="connsiteX0" fmla="*/ 0 w 3814549"/>
              <a:gd name="connsiteY0" fmla="*/ 13648 h 3521124"/>
              <a:gd name="connsiteX1" fmla="*/ 1849271 w 3814549"/>
              <a:gd name="connsiteY1" fmla="*/ 3521122 h 3521124"/>
              <a:gd name="connsiteX2" fmla="*/ 3814549 w 3814549"/>
              <a:gd name="connsiteY2" fmla="*/ 0 h 352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4549" h="3521124">
                <a:moveTo>
                  <a:pt x="0" y="13648"/>
                </a:moveTo>
                <a:cubicBezTo>
                  <a:pt x="606756" y="1768522"/>
                  <a:pt x="1213513" y="3523397"/>
                  <a:pt x="1849271" y="3521122"/>
                </a:cubicBezTo>
                <a:cubicBezTo>
                  <a:pt x="2485029" y="3518847"/>
                  <a:pt x="3149789" y="1759423"/>
                  <a:pt x="3814549" y="0"/>
                </a:cubicBezTo>
              </a:path>
            </a:pathLst>
          </a:custGeom>
          <a:noFill/>
          <a:ln w="571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519439" y="449262"/>
            <a:ext cx="0" cy="510540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519439" y="5554662"/>
            <a:ext cx="5185198" cy="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51837" y="5707062"/>
            <a:ext cx="128637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weight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5560501" y="2592128"/>
            <a:ext cx="102893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7513637" y="2681620"/>
            <a:ext cx="347310" cy="320342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0169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2954655"/>
          </a:xfrm>
        </p:spPr>
        <p:txBody>
          <a:bodyPr/>
          <a:lstStyle/>
          <a:p>
            <a:r>
              <a:rPr lang="en-US" dirty="0"/>
              <a:t>For each feature pixel and voting weight, adjust it up and down a bit and see how the error changes. 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6827837" y="906462"/>
            <a:ext cx="4393986" cy="4272865"/>
          </a:xfrm>
          <a:custGeom>
            <a:avLst/>
            <a:gdLst>
              <a:gd name="connsiteX0" fmla="*/ 0 w 3814549"/>
              <a:gd name="connsiteY0" fmla="*/ 13648 h 3521124"/>
              <a:gd name="connsiteX1" fmla="*/ 1849271 w 3814549"/>
              <a:gd name="connsiteY1" fmla="*/ 3521122 h 3521124"/>
              <a:gd name="connsiteX2" fmla="*/ 3814549 w 3814549"/>
              <a:gd name="connsiteY2" fmla="*/ 0 h 352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4549" h="3521124">
                <a:moveTo>
                  <a:pt x="0" y="13648"/>
                </a:moveTo>
                <a:cubicBezTo>
                  <a:pt x="606756" y="1768522"/>
                  <a:pt x="1213513" y="3523397"/>
                  <a:pt x="1849271" y="3521122"/>
                </a:cubicBezTo>
                <a:cubicBezTo>
                  <a:pt x="2485029" y="3518847"/>
                  <a:pt x="3149789" y="1759423"/>
                  <a:pt x="3814549" y="0"/>
                </a:cubicBezTo>
              </a:path>
            </a:pathLst>
          </a:custGeom>
          <a:noFill/>
          <a:ln w="571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519439" y="449262"/>
            <a:ext cx="0" cy="510540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519439" y="5554662"/>
            <a:ext cx="5185198" cy="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51837" y="5707062"/>
            <a:ext cx="128637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weight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5560501" y="2592128"/>
            <a:ext cx="102893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7513637" y="2681620"/>
            <a:ext cx="347310" cy="320342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7775927" y="3405520"/>
            <a:ext cx="347310" cy="320342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208837" y="1897062"/>
            <a:ext cx="347310" cy="320342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7437437" y="2201862"/>
            <a:ext cx="152400" cy="438826"/>
          </a:xfrm>
          <a:prstGeom prst="straightConnector1">
            <a:avLst/>
          </a:prstGeom>
          <a:ln w="28575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742237" y="3042894"/>
            <a:ext cx="152400" cy="362626"/>
          </a:xfrm>
          <a:prstGeom prst="straightConnector1">
            <a:avLst/>
          </a:prstGeom>
          <a:ln w="28575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37" y="2067026"/>
            <a:ext cx="5181600" cy="3932136"/>
          </a:xfr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7" y="2039514"/>
            <a:ext cx="5812425" cy="3949700"/>
          </a:xfrm>
          <a:prstGeom prst="rect">
            <a:avLst/>
          </a:prstGeom>
        </p:spPr>
      </p:pic>
      <p:pic>
        <p:nvPicPr>
          <p:cNvPr id="5" name="內容版面配置區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37" y="2037868"/>
            <a:ext cx="5181600" cy="39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432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37" y="1536911"/>
            <a:ext cx="4495800" cy="4358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computers see</a:t>
            </a:r>
          </a:p>
        </p:txBody>
      </p:sp>
    </p:spTree>
    <p:extLst>
      <p:ext uri="{BB962C8B-B14F-4D97-AF65-F5344CB8AC3E}">
        <p14:creationId xmlns:p14="http://schemas.microsoft.com/office/powerpoint/2010/main" val="19208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/>
              <a:t>Refrence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endParaRPr lang="en-US" altLang="zh-TW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037" y="3878262"/>
            <a:ext cx="7467600" cy="2362200"/>
          </a:xfrm>
        </p:spPr>
        <p:txBody>
          <a:bodyPr/>
          <a:lstStyle/>
          <a:p>
            <a:r>
              <a:rPr lang="en-US" dirty="0" smtClean="0"/>
              <a:t>Connect with me online: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3"/>
              </a:rPr>
              <a:t>Brandon Rohrer on LinkedIn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@_</a:t>
            </a:r>
            <a:r>
              <a:rPr lang="en-US" dirty="0" err="1" smtClean="0">
                <a:hlinkClick r:id="rId4"/>
              </a:rPr>
              <a:t>brohrer</a:t>
            </a:r>
            <a:r>
              <a:rPr lang="en-US" dirty="0" smtClean="0">
                <a:hlinkClick r:id="rId4"/>
              </a:rPr>
              <a:t>_ on Twitter</a:t>
            </a:r>
            <a:endParaRPr lang="en-US" dirty="0" smtClean="0"/>
          </a:p>
          <a:p>
            <a:r>
              <a:rPr lang="en-US" dirty="0" smtClean="0"/>
              <a:t>#</a:t>
            </a:r>
            <a:r>
              <a:rPr lang="en-US" dirty="0" err="1" smtClean="0"/>
              <a:t>HowItWorks</a:t>
            </a:r>
            <a:r>
              <a:rPr lang="en-US" dirty="0" smtClean="0"/>
              <a:t> #</a:t>
            </a:r>
            <a:r>
              <a:rPr lang="en-US" dirty="0" err="1" smtClean="0"/>
              <a:t>ConvNet</a:t>
            </a:r>
            <a:r>
              <a:rPr lang="en-US" dirty="0" smtClean="0"/>
              <a:t> </a:t>
            </a:r>
          </a:p>
          <a:p>
            <a:r>
              <a:rPr lang="en-US" sz="2400" dirty="0" smtClean="0">
                <a:hlinkClick r:id="rId2"/>
              </a:rPr>
              <a:t>brohrer@microsoft.com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9919" t="5095" r="9919" b="24346"/>
          <a:stretch/>
        </p:blipFill>
        <p:spPr>
          <a:xfrm>
            <a:off x="5608637" y="4259262"/>
            <a:ext cx="1483426" cy="1940107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037" y="1229568"/>
            <a:ext cx="7467600" cy="3127010"/>
          </a:xfrm>
        </p:spPr>
        <p:txBody>
          <a:bodyPr/>
          <a:lstStyle/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  <a:hlinkClick r:id="rId6"/>
              </a:rPr>
              <a:t>https://</a:t>
            </a:r>
            <a:r>
              <a:rPr lang="en-US" sz="2800" dirty="0" smtClean="0">
                <a:solidFill>
                  <a:schemeClr val="tx1"/>
                </a:solidFill>
                <a:hlinkClick r:id="rId6"/>
              </a:rPr>
              <a:t>www.gitbook.com/book/mcknote/brohrer/details</a:t>
            </a: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http://ithelp.ithome.com.tw/articles/10187424</a:t>
            </a:r>
            <a:endParaRPr lang="en-US" sz="2800" dirty="0" smtClean="0">
              <a:solidFill>
                <a:schemeClr val="tx1"/>
              </a:solidFill>
            </a:endParaRPr>
          </a:p>
          <a:p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83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619452"/>
          </a:xfrm>
        </p:spPr>
        <p:txBody>
          <a:bodyPr/>
          <a:lstStyle/>
          <a:p>
            <a:pPr algn="ctr"/>
            <a:r>
              <a:rPr lang="en-US" altLang="zh-TW" sz="7200" b="1" dirty="0"/>
              <a:t>Thank You</a:t>
            </a:r>
          </a:p>
          <a:p>
            <a:pPr algn="ctr"/>
            <a:r>
              <a:rPr lang="en-US" altLang="zh-TW" sz="7200" b="1" dirty="0"/>
              <a:t>for your</a:t>
            </a:r>
          </a:p>
          <a:p>
            <a:pPr algn="ctr"/>
            <a:r>
              <a:rPr lang="en-US" altLang="zh-TW" sz="7200" b="1" dirty="0"/>
              <a:t>Attention</a:t>
            </a:r>
            <a:endParaRPr lang="zh-TW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31727872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3" y="2049460"/>
            <a:ext cx="3474146" cy="33682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95" y="2049461"/>
            <a:ext cx="3506441" cy="3399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7637" y="2122057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580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050622"/>
            <a:ext cx="3515522" cy="340836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049461"/>
            <a:ext cx="3496022" cy="3389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ConvNets</a:t>
            </a:r>
            <a:r>
              <a:rPr lang="en-US" dirty="0"/>
              <a:t> match pieces of the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95868" y="808308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0" name="Straight Connector 9"/>
          <p:cNvCxnSpPr>
            <a:endCxn id="6" idx="1"/>
          </p:cNvCxnSpPr>
          <p:nvPr/>
        </p:nvCxnSpPr>
        <p:spPr>
          <a:xfrm flipV="1">
            <a:off x="1417637" y="1454639"/>
            <a:ext cx="4178231" cy="975823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3"/>
          </p:cNvCxnSpPr>
          <p:nvPr/>
        </p:nvCxnSpPr>
        <p:spPr>
          <a:xfrm>
            <a:off x="6596783" y="1454639"/>
            <a:ext cx="2159514" cy="1356710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92488" y="5706268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412203" y="5110140"/>
            <a:ext cx="4180285" cy="120652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3"/>
          </p:cNvCxnSpPr>
          <p:nvPr/>
        </p:nvCxnSpPr>
        <p:spPr>
          <a:xfrm flipV="1">
            <a:off x="6593403" y="4348885"/>
            <a:ext cx="1758434" cy="200371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94845" y="3014189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26" name="Straight Connector 25"/>
          <p:cNvCxnSpPr>
            <a:endCxn id="23" idx="1"/>
          </p:cNvCxnSpPr>
          <p:nvPr/>
        </p:nvCxnSpPr>
        <p:spPr>
          <a:xfrm>
            <a:off x="3342076" y="3205141"/>
            <a:ext cx="2252769" cy="45537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3"/>
          </p:cNvCxnSpPr>
          <p:nvPr/>
        </p:nvCxnSpPr>
        <p:spPr>
          <a:xfrm>
            <a:off x="6595760" y="3660520"/>
            <a:ext cx="2137077" cy="688365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 bwMode="auto">
          <a:xfrm>
            <a:off x="1417637" y="2430462"/>
            <a:ext cx="762000" cy="762000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970837" y="2811462"/>
            <a:ext cx="762000" cy="762000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417637" y="4335462"/>
            <a:ext cx="762000" cy="762000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351837" y="4335462"/>
            <a:ext cx="762000" cy="762000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79637" y="3192462"/>
            <a:ext cx="1219200" cy="114300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732837" y="3192462"/>
            <a:ext cx="1219200" cy="114300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42" name="Straight Connector 41"/>
          <p:cNvCxnSpPr>
            <a:endCxn id="6" idx="1"/>
          </p:cNvCxnSpPr>
          <p:nvPr/>
        </p:nvCxnSpPr>
        <p:spPr>
          <a:xfrm flipV="1">
            <a:off x="2201058" y="1454639"/>
            <a:ext cx="3394810" cy="172440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" idx="3"/>
          </p:cNvCxnSpPr>
          <p:nvPr/>
        </p:nvCxnSpPr>
        <p:spPr>
          <a:xfrm>
            <a:off x="6596783" y="1454639"/>
            <a:ext cx="1350186" cy="212080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23" idx="1"/>
          </p:cNvCxnSpPr>
          <p:nvPr/>
        </p:nvCxnSpPr>
        <p:spPr>
          <a:xfrm flipV="1">
            <a:off x="3398837" y="3660520"/>
            <a:ext cx="2196008" cy="67494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3" idx="3"/>
          </p:cNvCxnSpPr>
          <p:nvPr/>
        </p:nvCxnSpPr>
        <p:spPr>
          <a:xfrm flipV="1">
            <a:off x="6595760" y="3213096"/>
            <a:ext cx="2137077" cy="44742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14" idx="1"/>
          </p:cNvCxnSpPr>
          <p:nvPr/>
        </p:nvCxnSpPr>
        <p:spPr>
          <a:xfrm>
            <a:off x="2179637" y="4361563"/>
            <a:ext cx="3412851" cy="1991036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4" idx="3"/>
          </p:cNvCxnSpPr>
          <p:nvPr/>
        </p:nvCxnSpPr>
        <p:spPr>
          <a:xfrm flipV="1">
            <a:off x="6593403" y="5108907"/>
            <a:ext cx="2520434" cy="124369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03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-30535_Machine_Learning_Analytics_Data_Science_Conference_Fall_2015_Template">
  <a:themeElements>
    <a:clrScheme name="MachineLearning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BA141A"/>
      </a:accent1>
      <a:accent2>
        <a:srgbClr val="0072C6"/>
      </a:accent2>
      <a:accent3>
        <a:srgbClr val="442359"/>
      </a:accent3>
      <a:accent4>
        <a:srgbClr val="002050"/>
      </a:accent4>
      <a:accent5>
        <a:srgbClr val="008272"/>
      </a:accent5>
      <a:accent6>
        <a:srgbClr val="DC3C0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Analytics_Data_Science_Conference_Fall_2015_Template.potx" id="{E1355DAB-CDAD-4C7B-B17A-79EB22890928}" vid="{03325F2C-1293-460B-A8A3-D17B84227B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282A732A10A40B5E6861B9720A85B" ma:contentTypeVersion="2" ma:contentTypeDescription="Create a new document." ma:contentTypeScope="" ma:versionID="349f0eaa1d04d3afee35fede26e4b276">
  <xsd:schema xmlns:xsd="http://www.w3.org/2001/XMLSchema" xmlns:xs="http://www.w3.org/2001/XMLSchema" xmlns:p="http://schemas.microsoft.com/office/2006/metadata/properties" xmlns:ns2="caeb30a9-2c8b-4a3c-a0a0-e0c0af147dd7" targetNamespace="http://schemas.microsoft.com/office/2006/metadata/properties" ma:root="true" ma:fieldsID="1ca19206795bd951a8c87d35fe4dfc00" ns2:_="">
    <xsd:import namespace="caeb30a9-2c8b-4a3c-a0a0-e0c0af147dd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b30a9-2c8b-4a3c-a0a0-e0c0af147d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C6E1D2-5F8E-44D4-AC71-C70E27EC64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eb30a9-2c8b-4a3c-a0a0-e0c0af147d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caeb30a9-2c8b-4a3c-a0a0-e0c0af147dd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Machine_Learning_Analytics_Data_Science_Conference_Fall_2015_Template</Template>
  <TotalTime>63069</TotalTime>
  <Words>729</Words>
  <Application>Microsoft Office PowerPoint</Application>
  <PresentationFormat>自訂</PresentationFormat>
  <Paragraphs>234</Paragraphs>
  <Slides>71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79" baseType="lpstr">
      <vt:lpstr>Arial</vt:lpstr>
      <vt:lpstr>Calibri</vt:lpstr>
      <vt:lpstr>Cambria Math</vt:lpstr>
      <vt:lpstr>Consolas</vt:lpstr>
      <vt:lpstr>Segoe UI</vt:lpstr>
      <vt:lpstr>Segoe UI Light</vt:lpstr>
      <vt:lpstr>Wingdings</vt:lpstr>
      <vt:lpstr>6-30535_Machine_Learning_Analytics_Data_Science_Conference_Fall_2015_Template</vt:lpstr>
      <vt:lpstr>巨量資料分析導論新知報告- 淺談圖像辨識與Convolutional Neural Networks</vt:lpstr>
      <vt:lpstr>PowerPoint 簡報</vt:lpstr>
      <vt:lpstr>For example</vt:lpstr>
      <vt:lpstr>Trickier cases</vt:lpstr>
      <vt:lpstr>Deciding is hard</vt:lpstr>
      <vt:lpstr>What computers see</vt:lpstr>
      <vt:lpstr>What computers see</vt:lpstr>
      <vt:lpstr>PowerPoint 簡報</vt:lpstr>
      <vt:lpstr>ConvNets match pieces of the image</vt:lpstr>
      <vt:lpstr>Features match pieces of the image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Convolution: Trying every possible match</vt:lpstr>
      <vt:lpstr>Convolution: Trying every possible match</vt:lpstr>
      <vt:lpstr>PowerPoint 簡報</vt:lpstr>
      <vt:lpstr>Convolution layer</vt:lpstr>
      <vt:lpstr>Pooling: Shrinking the image stack</vt:lpstr>
      <vt:lpstr>Pooling</vt:lpstr>
      <vt:lpstr>Pooling</vt:lpstr>
      <vt:lpstr>Pooling</vt:lpstr>
      <vt:lpstr>Pooling</vt:lpstr>
      <vt:lpstr>Pooling</vt:lpstr>
      <vt:lpstr>Pooling</vt:lpstr>
      <vt:lpstr>PowerPoint 簡報</vt:lpstr>
      <vt:lpstr>Pooling layer</vt:lpstr>
      <vt:lpstr>Normalization</vt:lpstr>
      <vt:lpstr>Rectified Linear Units (ReLUs)</vt:lpstr>
      <vt:lpstr>Rectified Linear Units (ReLUs)</vt:lpstr>
      <vt:lpstr>Rectified Linear Units (ReLUs)</vt:lpstr>
      <vt:lpstr>Rectified Linear Units (ReLUs)</vt:lpstr>
      <vt:lpstr>ReLU layer</vt:lpstr>
      <vt:lpstr>Layers get stacked</vt:lpstr>
      <vt:lpstr>Deep stacking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Learning</vt:lpstr>
      <vt:lpstr>Backprop</vt:lpstr>
      <vt:lpstr>Backprop</vt:lpstr>
      <vt:lpstr>Backprop</vt:lpstr>
      <vt:lpstr>Gradient descent </vt:lpstr>
      <vt:lpstr>Gradient descent </vt:lpstr>
      <vt:lpstr>PowerPoint 簡報</vt:lpstr>
      <vt:lpstr>Refrence </vt:lpstr>
      <vt:lpstr>PowerPoint 簡報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Analytics &amp; Data Science Conference</dc:subject>
  <dc:creator>Teresa Bohaty</dc:creator>
  <cp:keywords>Machine Learning Analytics ＆ Data Science Conference</cp:keywords>
  <dc:description>Template: Mitchell Derrey, Silver Fox Productions
Formatting: 
Audience Type:</dc:description>
  <cp:lastModifiedBy>蕭小波</cp:lastModifiedBy>
  <cp:revision>280</cp:revision>
  <dcterms:created xsi:type="dcterms:W3CDTF">2015-10-21T21:04:06Z</dcterms:created>
  <dcterms:modified xsi:type="dcterms:W3CDTF">2017-06-09T07:32:50Z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0x01010032F282A732A10A40B5E6861B9720A85B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6;#Microsoft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23;#Redmond|c18f3657-b811-49ee-9b08-ce77b3e7702b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430;#Machine Learning Analytics ＆ Data Science Conference|6a8167b2-07eb-471d-b603-254287b7ce90</vt:lpwstr>
  </property>
  <property fmtid="{D5CDD505-2E9C-101B-9397-08002B2CF9AE}" pid="12" name="Audience1">
    <vt:lpwstr/>
  </property>
  <property fmtid="{D5CDD505-2E9C-101B-9397-08002B2CF9AE}" pid="13" name="Event Name">
    <vt:lpwstr>224;#Machine Learning, Analytics and Data Science Conference|2f5995e3-1e3d-4c27-96d6-c6c80990926c</vt:lpwstr>
  </property>
</Properties>
</file>